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71" r:id="rId6"/>
    <p:sldId id="272" r:id="rId7"/>
    <p:sldId id="273" r:id="rId8"/>
    <p:sldId id="274" r:id="rId9"/>
    <p:sldId id="275" r:id="rId10"/>
    <p:sldId id="277" r:id="rId11"/>
    <p:sldId id="276" r:id="rId12"/>
    <p:sldId id="278" r:id="rId13"/>
  </p:sldIdLst>
  <p:sldSz cx="18288000" cy="10287000"/>
  <p:notesSz cx="6858000" cy="9144000"/>
  <p:embeddedFontLst>
    <p:embeddedFont>
      <p:font typeface="Nanum Gothic Bold" panose="020D0804000000000000"/>
      <p:regular r:id="rId17"/>
    </p:embeddedFont>
    <p:embeddedFont>
      <p:font typeface="Arial" panose="020B0502020202020204"/>
      <p:regular r:id="rId18"/>
    </p:embeddedFont>
    <p:embeddedFont>
      <p:font typeface="Arial Bold" panose="020B0802020202020204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8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8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0" y="1065848"/>
            <a:ext cx="18300382" cy="41148"/>
            <a:chOff x="0" y="0"/>
            <a:chExt cx="24400510" cy="548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400511" cy="54864"/>
            </a:xfrm>
            <a:custGeom>
              <a:avLst/>
              <a:gdLst/>
              <a:ahLst/>
              <a:cxnLst/>
              <a:rect l="l" t="t" r="r" b="b"/>
              <a:pathLst>
                <a:path w="24400511" h="54864">
                  <a:moveTo>
                    <a:pt x="0" y="0"/>
                  </a:moveTo>
                  <a:lnTo>
                    <a:pt x="24400511" y="0"/>
                  </a:lnTo>
                  <a:lnTo>
                    <a:pt x="24400511" y="54864"/>
                  </a:lnTo>
                  <a:lnTo>
                    <a:pt x="0" y="54864"/>
                  </a:lnTo>
                  <a:close/>
                </a:path>
              </a:pathLst>
            </a:custGeom>
            <a:solidFill>
              <a:srgbClr val="0536E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424815" y="199073"/>
            <a:ext cx="15246668" cy="553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Overview</a:t>
            </a:r>
            <a:endParaRPr lang="en-US"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24815" y="1378268"/>
            <a:ext cx="16361093" cy="4483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5"/>
              </a:lnSpc>
            </a:pPr>
            <a:r>
              <a:rPr lang="en-US" sz="2700" b="1">
                <a:solidFill>
                  <a:srgbClr val="0536EF"/>
                </a:solidFill>
                <a:latin typeface="Arial Bold"/>
                <a:ea typeface="Arial Bold"/>
                <a:cs typeface="Arial Bold"/>
                <a:sym typeface="Arial Bold"/>
              </a:rPr>
              <a:t>Main Loop</a:t>
            </a:r>
            <a:endParaRPr lang="en-US" sz="2700" b="1">
              <a:solidFill>
                <a:srgbClr val="0536E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88315" lvl="1" indent="-244475" algn="l">
              <a:lnSpc>
                <a:spcPts val="3885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velocity command</a:t>
            </a: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8315" lvl="1" indent="-244475" algn="l">
              <a:lnSpc>
                <a:spcPts val="3885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 base state &amp; joint state</a:t>
            </a: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8315" lvl="1" indent="-244475" algn="l">
              <a:lnSpc>
                <a:spcPts val="3885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calculate kinematics</a:t>
            </a: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8315" lvl="1" indent="-244475" algn="l">
              <a:lnSpc>
                <a:spcPts val="3885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MPC</a:t>
            </a: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45515" lvl="2" indent="-244475" algn="l">
              <a:lnSpc>
                <a:spcPts val="3885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decide stance / swing</a:t>
            </a: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45515" lvl="2" indent="-244475" algn="l">
              <a:lnSpc>
                <a:spcPts val="3885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calculate contact forces with MPC</a:t>
            </a: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45515" lvl="2" indent="-244475" algn="l">
              <a:lnSpc>
                <a:spcPts val="3885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calculate joint torques</a:t>
            </a: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8315" lvl="1" indent="-244475" algn="l">
              <a:lnSpc>
                <a:spcPts val="3885"/>
              </a:lnSpc>
              <a:buFont typeface="Arial"/>
              <a:buChar char="•"/>
            </a:pP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0" y="1065848"/>
            <a:ext cx="18300382" cy="41148"/>
            <a:chOff x="0" y="0"/>
            <a:chExt cx="24400510" cy="548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400511" cy="54864"/>
            </a:xfrm>
            <a:custGeom>
              <a:avLst/>
              <a:gdLst/>
              <a:ahLst/>
              <a:cxnLst/>
              <a:rect l="l" t="t" r="r" b="b"/>
              <a:pathLst>
                <a:path w="24400511" h="54864">
                  <a:moveTo>
                    <a:pt x="0" y="0"/>
                  </a:moveTo>
                  <a:lnTo>
                    <a:pt x="24400511" y="0"/>
                  </a:lnTo>
                  <a:lnTo>
                    <a:pt x="24400511" y="54864"/>
                  </a:lnTo>
                  <a:lnTo>
                    <a:pt x="0" y="54864"/>
                  </a:lnTo>
                  <a:close/>
                </a:path>
              </a:pathLst>
            </a:custGeom>
            <a:solidFill>
              <a:srgbClr val="0536E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424815" y="180023"/>
            <a:ext cx="15246668" cy="1107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Overview</a:t>
            </a:r>
            <a:endParaRPr lang="en-US" sz="3600" b="1">
              <a:solidFill>
                <a:srgbClr val="0536E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24815" y="1378268"/>
            <a:ext cx="16361093" cy="4483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3885"/>
              </a:lnSpc>
            </a:pPr>
            <a:r>
              <a:rPr lang="en-US" sz="2700" b="1">
                <a:solidFill>
                  <a:srgbClr val="0536EF"/>
                </a:solidFill>
                <a:latin typeface="Arial Bold"/>
                <a:ea typeface="Arial Bold"/>
                <a:cs typeface="Arial Bold"/>
                <a:sym typeface="Arial Bold"/>
              </a:rPr>
              <a:t>Main Loop</a:t>
            </a:r>
            <a:endParaRPr lang="en-US" sz="2700" b="1">
              <a:solidFill>
                <a:srgbClr val="0536E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488315" lvl="1" indent="-244475" algn="l">
              <a:lnSpc>
                <a:spcPts val="3885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velocity command</a:t>
            </a: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8315" lvl="1" indent="-244475" algn="l">
              <a:lnSpc>
                <a:spcPts val="3885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 base state &amp; joint state</a:t>
            </a: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8315" lvl="1" indent="-244475" algn="l">
              <a:lnSpc>
                <a:spcPts val="3885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calculate kinematics</a:t>
            </a: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8315" lvl="1" indent="-244475" algn="l">
              <a:lnSpc>
                <a:spcPts val="3885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MPC</a:t>
            </a: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45515" lvl="2" indent="-244475" algn="l">
              <a:lnSpc>
                <a:spcPts val="3885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decide stance / swing</a:t>
            </a: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45515" lvl="2" indent="-244475" algn="l">
              <a:lnSpc>
                <a:spcPts val="3885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calculate contact forces with MPC</a:t>
            </a: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45515" lvl="2" indent="-244475" algn="l">
              <a:lnSpc>
                <a:spcPts val="3885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calculate joint torques</a:t>
            </a: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8315" lvl="1" indent="-244475" algn="l">
              <a:lnSpc>
                <a:spcPts val="3885"/>
              </a:lnSpc>
              <a:buFont typeface="Arial"/>
              <a:buChar char="•"/>
            </a:pP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0" y="1065848"/>
            <a:ext cx="18300382" cy="41148"/>
            <a:chOff x="0" y="0"/>
            <a:chExt cx="24400510" cy="548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400511" cy="54864"/>
            </a:xfrm>
            <a:custGeom>
              <a:avLst/>
              <a:gdLst/>
              <a:ahLst/>
              <a:cxnLst/>
              <a:rect l="l" t="t" r="r" b="b"/>
              <a:pathLst>
                <a:path w="24400511" h="54864">
                  <a:moveTo>
                    <a:pt x="0" y="0"/>
                  </a:moveTo>
                  <a:lnTo>
                    <a:pt x="24400511" y="0"/>
                  </a:lnTo>
                  <a:lnTo>
                    <a:pt x="24400511" y="54864"/>
                  </a:lnTo>
                  <a:lnTo>
                    <a:pt x="0" y="54864"/>
                  </a:lnTo>
                  <a:close/>
                </a:path>
              </a:pathLst>
            </a:custGeom>
            <a:solidFill>
              <a:srgbClr val="0536E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424815" y="180023"/>
            <a:ext cx="15246668" cy="553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Velocity Command &amp; Get States </a:t>
            </a:r>
            <a:endParaRPr lang="en-US"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 descr="스크린샷, 2025-01-04 21-30-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1638300"/>
            <a:ext cx="4335780" cy="734695"/>
          </a:xfrm>
          <a:prstGeom prst="rect">
            <a:avLst/>
          </a:prstGeom>
        </p:spPr>
      </p:pic>
      <p:pic>
        <p:nvPicPr>
          <p:cNvPr id="7" name="Picture 6" descr="스크린샷, 2025-01-04 21-31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57500"/>
            <a:ext cx="9996170" cy="1289050"/>
          </a:xfrm>
          <a:prstGeom prst="rect">
            <a:avLst/>
          </a:prstGeom>
        </p:spPr>
      </p:pic>
      <p:sp>
        <p:nvSpPr>
          <p:cNvPr id="8" name="TextBox 5"/>
          <p:cNvSpPr txBox="1"/>
          <p:nvPr/>
        </p:nvSpPr>
        <p:spPr>
          <a:xfrm>
            <a:off x="228600" y="4533583"/>
            <a:ext cx="17688455" cy="2988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3885"/>
              </a:lnSpc>
            </a:pPr>
            <a:r>
              <a:rPr lang="en-US" sz="2700" b="1">
                <a:solidFill>
                  <a:srgbClr val="0536EF"/>
                </a:solidFill>
                <a:latin typeface="Arial Bold"/>
                <a:ea typeface="Arial Bold"/>
                <a:cs typeface="Arial Bold"/>
                <a:sym typeface="Arial Bold"/>
              </a:rPr>
              <a:t>acquire_actor_root_state</a:t>
            </a:r>
            <a:endParaRPr lang="en-US" sz="2700" b="1">
              <a:solidFill>
                <a:srgbClr val="0536E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582930" lvl="1" indent="-291465" algn="l">
              <a:lnSpc>
                <a:spcPts val="3885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position, rotation, linear velocity, angular velocity</a:t>
            </a: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3885"/>
              </a:lnSpc>
            </a:pPr>
          </a:p>
          <a:p>
            <a:pPr algn="l">
              <a:lnSpc>
                <a:spcPts val="3885"/>
              </a:lnSpc>
            </a:pPr>
            <a:r>
              <a:rPr lang="en-US" sz="2700" b="1">
                <a:solidFill>
                  <a:srgbClr val="0536EF"/>
                </a:solidFill>
                <a:latin typeface="Arial Bold"/>
                <a:ea typeface="Arial Bold"/>
                <a:cs typeface="Arial Bold"/>
                <a:sym typeface="Arial Bold"/>
              </a:rPr>
              <a:t>acquire_dof_state</a:t>
            </a:r>
            <a:endParaRPr lang="en-US" sz="2700" b="1">
              <a:solidFill>
                <a:srgbClr val="0536E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582930" lvl="1" indent="-291465" algn="l">
              <a:lnSpc>
                <a:spcPts val="3885"/>
              </a:lnSpc>
              <a:buFont typeface="Arial"/>
              <a:buChar char="•"/>
            </a:pPr>
            <a:r>
              <a:rPr lang="en-US" sz="270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position, velocity</a:t>
            </a:r>
            <a:endParaRPr lang="en-US" sz="270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3885"/>
              </a:lnSpc>
            </a:pPr>
            <a:endParaRPr lang="en-US" sz="270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0" y="1065848"/>
            <a:ext cx="18300382" cy="41148"/>
            <a:chOff x="0" y="0"/>
            <a:chExt cx="24400510" cy="548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400511" cy="54864"/>
            </a:xfrm>
            <a:custGeom>
              <a:avLst/>
              <a:gdLst/>
              <a:ahLst/>
              <a:cxnLst/>
              <a:rect l="l" t="t" r="r" b="b"/>
              <a:pathLst>
                <a:path w="24400511" h="54864">
                  <a:moveTo>
                    <a:pt x="0" y="0"/>
                  </a:moveTo>
                  <a:lnTo>
                    <a:pt x="24400511" y="0"/>
                  </a:lnTo>
                  <a:lnTo>
                    <a:pt x="24400511" y="54864"/>
                  </a:lnTo>
                  <a:lnTo>
                    <a:pt x="0" y="54864"/>
                  </a:lnTo>
                  <a:close/>
                </a:path>
              </a:pathLst>
            </a:custGeom>
            <a:solidFill>
              <a:srgbClr val="0536E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424815" y="180023"/>
            <a:ext cx="15246668" cy="553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 Kinematics</a:t>
            </a:r>
            <a:endParaRPr lang="en-US"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299720" y="1333183"/>
            <a:ext cx="17688455" cy="1992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3885"/>
              </a:lnSpc>
            </a:pPr>
            <a:r>
              <a:rPr lang="en-US" sz="2700" b="1">
                <a:solidFill>
                  <a:srgbClr val="0536EF"/>
                </a:solidFill>
                <a:latin typeface="Arial Bold"/>
                <a:ea typeface="Arial Bold"/>
                <a:cs typeface="Arial Bold"/>
                <a:sym typeface="Arial Bold"/>
              </a:rPr>
              <a:t>Forward Kinematics</a:t>
            </a:r>
            <a:endParaRPr lang="en-US" sz="2700" b="1">
              <a:solidFill>
                <a:srgbClr val="0536E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582930" lvl="1" indent="-291465" algn="l">
              <a:lnSpc>
                <a:spcPts val="3885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: joint position, base position</a:t>
            </a: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82930" lvl="1" indent="-291465" algn="l">
              <a:lnSpc>
                <a:spcPts val="3885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 : feet position, jacobian</a:t>
            </a: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3885"/>
              </a:lnSpc>
            </a:pPr>
            <a:endParaRPr lang="en-US" sz="270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스크린샷, 2025-01-04 21-48-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24600" y="1485900"/>
            <a:ext cx="4110990" cy="723265"/>
          </a:xfrm>
          <a:prstGeom prst="rect">
            <a:avLst/>
          </a:prstGeom>
        </p:spPr>
      </p:pic>
      <p:pic>
        <p:nvPicPr>
          <p:cNvPr id="9" name="Picture 8" descr="스크린샷, 2025-01-04 21-48-0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2247900"/>
            <a:ext cx="1931035" cy="768350"/>
          </a:xfrm>
          <a:prstGeom prst="rect">
            <a:avLst/>
          </a:prstGeom>
        </p:spPr>
      </p:pic>
      <p:pic>
        <p:nvPicPr>
          <p:cNvPr id="10" name="Picture 9" descr="스크린샷, 2025-01-04 21-49-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15" y="3467100"/>
            <a:ext cx="7391400" cy="4791075"/>
          </a:xfrm>
          <a:prstGeom prst="rect">
            <a:avLst/>
          </a:prstGeom>
        </p:spPr>
      </p:pic>
      <p:pic>
        <p:nvPicPr>
          <p:cNvPr id="11" name="Picture 10" descr="스크린샷, 2025-01-04 21-58-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3457575"/>
            <a:ext cx="8342630" cy="48310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0" y="1065848"/>
            <a:ext cx="18300382" cy="41148"/>
            <a:chOff x="0" y="0"/>
            <a:chExt cx="24400510" cy="548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400511" cy="54864"/>
            </a:xfrm>
            <a:custGeom>
              <a:avLst/>
              <a:gdLst/>
              <a:ahLst/>
              <a:cxnLst/>
              <a:rect l="l" t="t" r="r" b="b"/>
              <a:pathLst>
                <a:path w="24400511" h="54864">
                  <a:moveTo>
                    <a:pt x="0" y="0"/>
                  </a:moveTo>
                  <a:lnTo>
                    <a:pt x="24400511" y="0"/>
                  </a:lnTo>
                  <a:lnTo>
                    <a:pt x="24400511" y="54864"/>
                  </a:lnTo>
                  <a:lnTo>
                    <a:pt x="0" y="54864"/>
                  </a:lnTo>
                  <a:close/>
                </a:path>
              </a:pathLst>
            </a:custGeom>
            <a:solidFill>
              <a:srgbClr val="0536E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424815" y="180023"/>
            <a:ext cx="15246668" cy="5537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 Dynamics</a:t>
            </a:r>
            <a:endParaRPr lang="en-US"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299720" y="3219133"/>
            <a:ext cx="17688455" cy="6476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3885"/>
              </a:lnSpc>
            </a:pPr>
            <a:r>
              <a:rPr lang="en-US" sz="2700" b="1">
                <a:solidFill>
                  <a:srgbClr val="0536EF"/>
                </a:solidFill>
                <a:latin typeface="Arial Bold"/>
                <a:ea typeface="Arial Bold"/>
                <a:cs typeface="Arial Bold"/>
                <a:sym typeface="Arial Bold"/>
              </a:rPr>
              <a:t>Update gait schedular</a:t>
            </a:r>
            <a:endParaRPr lang="en-US" sz="2700" b="1">
              <a:solidFill>
                <a:srgbClr val="0536E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582930" lvl="1" indent="-291465" algn="l">
              <a:lnSpc>
                <a:spcPts val="3885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Decide which leg is the stance (ground contact for power)</a:t>
            </a: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82930" lvl="1" indent="-291465" algn="l">
              <a:lnSpc>
                <a:spcPts val="3885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Decide which leg is the swing (in the air, moving to the next landing point)</a:t>
            </a: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82930" lvl="1" indent="-291465" algn="l">
              <a:lnSpc>
                <a:spcPts val="3885"/>
              </a:lnSpc>
              <a:buFont typeface="Arial"/>
              <a:buChar char="•"/>
            </a:pP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3885"/>
              </a:lnSpc>
            </a:pPr>
            <a:r>
              <a:rPr lang="en-US" sz="2700" b="1">
                <a:solidFill>
                  <a:srgbClr val="0536EF"/>
                </a:solidFill>
                <a:latin typeface="Arial Bold"/>
                <a:ea typeface="Arial Bold"/>
                <a:cs typeface="Arial Bold"/>
                <a:sym typeface="Arial Bold"/>
              </a:rPr>
              <a:t>Prepare for MPC</a:t>
            </a:r>
            <a:endParaRPr lang="en-US" sz="2700" b="1">
              <a:solidFill>
                <a:srgbClr val="0536E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582930" lvl="1" indent="-291465" algn="l">
              <a:lnSpc>
                <a:spcPts val="3885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Enter the current robot states into the MPC internal state (x).</a:t>
            </a: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40130" lvl="2" indent="-291465" algn="l">
              <a:lnSpc>
                <a:spcPts val="3885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base_pos, base_quat</a:t>
            </a: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40130" lvl="2" indent="-291465" algn="l">
              <a:lnSpc>
                <a:spcPts val="3885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lin_vel, ang_vel</a:t>
            </a: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40130" lvl="2" indent="-291465" algn="l">
              <a:lnSpc>
                <a:spcPts val="3885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q, q_dot</a:t>
            </a: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40130" lvl="2" indent="-291465" algn="l">
              <a:lnSpc>
                <a:spcPts val="3885"/>
              </a:lnSpc>
              <a:buFont typeface="Arial"/>
              <a:buChar char="•"/>
            </a:pP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3885"/>
              </a:lnSpc>
            </a:pPr>
            <a:r>
              <a:rPr lang="en-US" sz="2700" b="1">
                <a:solidFill>
                  <a:srgbClr val="0536EF"/>
                </a:solidFill>
                <a:latin typeface="Arial Bold"/>
                <a:ea typeface="Arial Bold"/>
                <a:cs typeface="Arial Bold"/>
                <a:sym typeface="Arial Bold"/>
              </a:rPr>
              <a:t>Run QP solver</a:t>
            </a:r>
            <a:endParaRPr lang="en-US" sz="2700" b="1">
              <a:solidFill>
                <a:srgbClr val="0536E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582930" lvl="1" indent="-291465" algn="l">
              <a:lnSpc>
                <a:spcPts val="3885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Calculate foot forces by solving a Quadratic Program (QP) at regular intervals</a:t>
            </a: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82930" lvl="1" indent="-291465" algn="l">
              <a:lnSpc>
                <a:spcPts val="3885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Whether the leg can exert force or not is configured as a constraint through the gait table.</a:t>
            </a: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 descr="스크린샷, 2025-01-04 22-06-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257300"/>
            <a:ext cx="8074025" cy="18199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0" y="1065848"/>
            <a:ext cx="18300382" cy="41148"/>
            <a:chOff x="0" y="0"/>
            <a:chExt cx="24400510" cy="548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400511" cy="54864"/>
            </a:xfrm>
            <a:custGeom>
              <a:avLst/>
              <a:gdLst/>
              <a:ahLst/>
              <a:cxnLst/>
              <a:rect l="l" t="t" r="r" b="b"/>
              <a:pathLst>
                <a:path w="24400511" h="54864">
                  <a:moveTo>
                    <a:pt x="0" y="0"/>
                  </a:moveTo>
                  <a:lnTo>
                    <a:pt x="24400511" y="0"/>
                  </a:lnTo>
                  <a:lnTo>
                    <a:pt x="24400511" y="54864"/>
                  </a:lnTo>
                  <a:lnTo>
                    <a:pt x="0" y="54864"/>
                  </a:lnTo>
                  <a:close/>
                </a:path>
              </a:pathLst>
            </a:custGeom>
            <a:solidFill>
              <a:srgbClr val="0536E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424815" y="180023"/>
            <a:ext cx="15246668" cy="1107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 Dynamics : </a:t>
            </a:r>
            <a:r>
              <a:rPr lang="en-US" sz="3600" b="1">
                <a:solidFill>
                  <a:srgbClr val="0536EF"/>
                </a:solidFill>
                <a:latin typeface="Arial Bold"/>
                <a:ea typeface="Arial Bold"/>
                <a:cs typeface="Arial Bold"/>
                <a:sym typeface="Arial Bold"/>
              </a:rPr>
              <a:t>gait schedular</a:t>
            </a:r>
            <a:endParaRPr lang="en-US" sz="3600" b="1">
              <a:solidFill>
                <a:srgbClr val="0536E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299720" y="3219133"/>
            <a:ext cx="17688455" cy="3487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3885"/>
              </a:lnSpc>
            </a:pPr>
            <a:r>
              <a:rPr lang="en-US" sz="2700" b="1">
                <a:solidFill>
                  <a:srgbClr val="0536EF"/>
                </a:solidFill>
                <a:latin typeface="Arial Bold"/>
                <a:ea typeface="Arial Bold"/>
                <a:cs typeface="Arial Bold"/>
                <a:sym typeface="Arial Bold"/>
              </a:rPr>
              <a:t>swing_states = gait.get_swing_state()</a:t>
            </a: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82930" lvl="1" indent="-291465" algn="l">
              <a:lnSpc>
                <a:spcPts val="3885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Decide each leg is in swing or stance return.</a:t>
            </a: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82930" lvl="1" indent="-291465" algn="l">
              <a:lnSpc>
                <a:spcPts val="3885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in swing, calculate torque using the force output by the PD controller, if in stance, use the MPC.</a:t>
            </a: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82930" lvl="1" indent="-291465" algn="l">
              <a:lnSpc>
                <a:spcPts val="3885"/>
              </a:lnSpc>
              <a:buFont typeface="Arial"/>
              <a:buChar char="•"/>
            </a:pP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3885"/>
              </a:lnSpc>
            </a:pPr>
            <a:r>
              <a:rPr lang="en-US" sz="2700" b="1">
                <a:solidFill>
                  <a:srgbClr val="0536EF"/>
                </a:solidFill>
                <a:latin typeface="Arial Bold"/>
                <a:ea typeface="Arial Bold"/>
                <a:cs typeface="Arial Bold"/>
                <a:sym typeface="Arial Bold"/>
              </a:rPr>
              <a:t>gait_table = gait.get_gait_table()</a:t>
            </a: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82930" lvl="1" indent="-291465" algn="l">
              <a:lnSpc>
                <a:spcPts val="3885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the MPC predicts for a certain horizon ahead, it returns whether the leg is in stance or swing at each point in time.</a:t>
            </a: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3885"/>
              </a:lnSpc>
            </a:pP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Picture 5" descr="스크린샷, 2025-01-04 22-06-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1257300"/>
            <a:ext cx="8074025" cy="181991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0" y="1065848"/>
            <a:ext cx="18300382" cy="41148"/>
            <a:chOff x="0" y="0"/>
            <a:chExt cx="24400510" cy="548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400511" cy="54864"/>
            </a:xfrm>
            <a:custGeom>
              <a:avLst/>
              <a:gdLst/>
              <a:ahLst/>
              <a:cxnLst/>
              <a:rect l="l" t="t" r="r" b="b"/>
              <a:pathLst>
                <a:path w="24400511" h="54864">
                  <a:moveTo>
                    <a:pt x="0" y="0"/>
                  </a:moveTo>
                  <a:lnTo>
                    <a:pt x="24400511" y="0"/>
                  </a:lnTo>
                  <a:lnTo>
                    <a:pt x="24400511" y="54864"/>
                  </a:lnTo>
                  <a:lnTo>
                    <a:pt x="0" y="54864"/>
                  </a:lnTo>
                  <a:close/>
                </a:path>
              </a:pathLst>
            </a:custGeom>
            <a:solidFill>
              <a:srgbClr val="0536E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424815" y="180023"/>
            <a:ext cx="15246668" cy="1107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 Dynamics : </a:t>
            </a:r>
            <a:r>
              <a:rPr lang="en-US" sz="3600" b="1">
                <a:solidFill>
                  <a:srgbClr val="0536EF"/>
                </a:solidFill>
                <a:latin typeface="Arial Bold"/>
                <a:ea typeface="Arial Bold"/>
                <a:cs typeface="Arial Bold"/>
                <a:sym typeface="Arial Bold"/>
              </a:rPr>
              <a:t>MPC</a:t>
            </a:r>
            <a:endParaRPr lang="en-US" sz="3600" b="1">
              <a:solidFill>
                <a:srgbClr val="0536E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299720" y="1333183"/>
            <a:ext cx="17688455" cy="4982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3885"/>
              </a:lnSpc>
            </a:pPr>
            <a:r>
              <a:rPr lang="en-US" sz="2700" b="1">
                <a:solidFill>
                  <a:srgbClr val="0536EF"/>
                </a:solidFill>
                <a:latin typeface="Arial Bold"/>
                <a:ea typeface="Arial Bold"/>
                <a:cs typeface="Arial Bold"/>
                <a:sym typeface="Arial Bold"/>
              </a:rPr>
              <a:t>predictive_controller.update_mpc()</a:t>
            </a: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82930" lvl="1" indent="-291465" algn="l">
              <a:lnSpc>
                <a:spcPts val="3885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generate reference trajectory</a:t>
            </a: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82930" lvl="1" indent="-291465" algn="l">
              <a:lnSpc>
                <a:spcPts val="3885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generate dynamics model</a:t>
            </a: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82930" lvl="1" indent="-291465" algn="l">
              <a:lnSpc>
                <a:spcPts val="3885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discretize dynamics model</a:t>
            </a: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82930" lvl="1" indent="-291465" algn="l">
              <a:lnSpc>
                <a:spcPts val="3885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generate QP constraints</a:t>
            </a: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1465" lvl="1" indent="0" algn="l">
              <a:lnSpc>
                <a:spcPts val="3885"/>
              </a:lnSpc>
              <a:buFont typeface="Arial"/>
              <a:buNone/>
            </a:pP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3885"/>
              </a:lnSpc>
            </a:pPr>
            <a:r>
              <a:rPr lang="en-US" sz="2700" b="1">
                <a:solidFill>
                  <a:srgbClr val="0536EF"/>
                </a:solidFill>
                <a:latin typeface="Arial Bold"/>
                <a:ea typeface="Arial Bold"/>
                <a:cs typeface="Arial Bold"/>
                <a:sym typeface="Arial Bold"/>
              </a:rPr>
              <a:t>generate dynamics model</a:t>
            </a: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82930" lvl="1" indent="-291465" algn="l">
              <a:lnSpc>
                <a:spcPts val="3885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A: linear dynamics between robot base states (roll/pitch/yaw, pos, vel).</a:t>
            </a: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82930" lvl="1" indent="-291465" algn="l">
              <a:lnSpc>
                <a:spcPts val="3885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B: Reflects how the foot force (u) accelerates/rotates the robot base.</a:t>
            </a: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82930" lvl="1" indent="-291465" algn="l">
              <a:lnSpc>
                <a:spcPts val="3885"/>
              </a:lnSpc>
              <a:buFont typeface="Arial"/>
              <a:buChar char="•"/>
            </a:pP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 descr="스크린샷, 2025-01-04 22-37-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34800" y="1257300"/>
            <a:ext cx="1829435" cy="3881755"/>
          </a:xfrm>
          <a:prstGeom prst="rect">
            <a:avLst/>
          </a:prstGeom>
        </p:spPr>
      </p:pic>
      <p:pic>
        <p:nvPicPr>
          <p:cNvPr id="9" name="Picture 8" descr="스크린샷, 2025-01-04 22-37-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0" y="2857500"/>
            <a:ext cx="3636645" cy="561340"/>
          </a:xfrm>
          <a:prstGeom prst="rect">
            <a:avLst/>
          </a:prstGeom>
        </p:spPr>
      </p:pic>
      <p:pic>
        <p:nvPicPr>
          <p:cNvPr id="11" name="Picture 10" descr="스크린샷, 2025-01-04 23-50-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0" y="5372100"/>
            <a:ext cx="5132705" cy="544195"/>
          </a:xfrm>
          <a:prstGeom prst="rect">
            <a:avLst/>
          </a:prstGeom>
        </p:spPr>
      </p:pic>
      <p:pic>
        <p:nvPicPr>
          <p:cNvPr id="12" name="Picture 11" descr="스크린샷, 2025-01-05 00-37-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7353300"/>
            <a:ext cx="5089525" cy="1831340"/>
          </a:xfrm>
          <a:prstGeom prst="rect">
            <a:avLst/>
          </a:prstGeom>
        </p:spPr>
      </p:pic>
      <p:pic>
        <p:nvPicPr>
          <p:cNvPr id="13" name="Picture 12" descr="스크린샷, 2025-01-05 00-37-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3800" y="7353300"/>
            <a:ext cx="6824345" cy="19075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0" y="1065848"/>
            <a:ext cx="18300382" cy="41148"/>
            <a:chOff x="0" y="0"/>
            <a:chExt cx="24400510" cy="548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400511" cy="54864"/>
            </a:xfrm>
            <a:custGeom>
              <a:avLst/>
              <a:gdLst/>
              <a:ahLst/>
              <a:cxnLst/>
              <a:rect l="l" t="t" r="r" b="b"/>
              <a:pathLst>
                <a:path w="24400511" h="54864">
                  <a:moveTo>
                    <a:pt x="0" y="0"/>
                  </a:moveTo>
                  <a:lnTo>
                    <a:pt x="24400511" y="0"/>
                  </a:lnTo>
                  <a:lnTo>
                    <a:pt x="24400511" y="54864"/>
                  </a:lnTo>
                  <a:lnTo>
                    <a:pt x="0" y="54864"/>
                  </a:lnTo>
                  <a:close/>
                </a:path>
              </a:pathLst>
            </a:custGeom>
            <a:solidFill>
              <a:srgbClr val="0536E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424815" y="180023"/>
            <a:ext cx="15246668" cy="1107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 Dynamics : </a:t>
            </a:r>
            <a:r>
              <a:rPr lang="en-US" sz="3600" b="1">
                <a:solidFill>
                  <a:srgbClr val="0536EF"/>
                </a:solidFill>
                <a:latin typeface="Arial Bold"/>
                <a:ea typeface="Arial Bold"/>
                <a:cs typeface="Arial Bold"/>
                <a:sym typeface="Arial Bold"/>
              </a:rPr>
              <a:t>MPC</a:t>
            </a:r>
            <a:endParaRPr lang="en-US" sz="3600" b="1">
              <a:solidFill>
                <a:srgbClr val="0536E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299720" y="1333183"/>
            <a:ext cx="17688455" cy="3487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3885"/>
              </a:lnSpc>
            </a:pPr>
            <a:r>
              <a:rPr lang="en-US" sz="2700" b="1">
                <a:solidFill>
                  <a:srgbClr val="0536EF"/>
                </a:solidFill>
                <a:latin typeface="Arial Bold"/>
                <a:ea typeface="Arial Bold"/>
                <a:cs typeface="Arial Bold"/>
                <a:sym typeface="Arial Bold"/>
              </a:rPr>
              <a:t>QP constraints</a:t>
            </a: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82930" lvl="1" indent="-291465" algn="l">
              <a:lnSpc>
                <a:spcPts val="3885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friction cone constraints</a:t>
            </a: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82930" lvl="1" indent="-291465" algn="l">
              <a:lnSpc>
                <a:spcPts val="3885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gait constraints</a:t>
            </a: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40130" lvl="2" indent="-291465" algn="l">
              <a:lnSpc>
                <a:spcPts val="3885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in the swing position, the strength of the foot should be zero.</a:t>
            </a: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40130" lvl="2" indent="-291465" algn="l">
              <a:lnSpc>
                <a:spcPts val="3885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in the stance position, the foot force should be placed within the friction cone.</a:t>
            </a: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40130" lvl="2" indent="-291465" algn="l">
              <a:lnSpc>
                <a:spcPts val="3885"/>
              </a:lnSpc>
              <a:buFont typeface="Arial"/>
              <a:buChar char="•"/>
            </a:pP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82930" lvl="1" indent="-291465" algn="l">
              <a:lnSpc>
                <a:spcPts val="3885"/>
              </a:lnSpc>
              <a:buFont typeface="Arial"/>
              <a:buChar char="•"/>
            </a:pP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 descr="스크린샷, 2025-01-05 00-37-3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4305300"/>
            <a:ext cx="6492240" cy="1814830"/>
          </a:xfrm>
          <a:prstGeom prst="rect">
            <a:avLst/>
          </a:prstGeom>
        </p:spPr>
      </p:pic>
      <p:pic>
        <p:nvPicPr>
          <p:cNvPr id="6" name="Picture 5" descr="스크린샷, 2025-01-05 00-38-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362700"/>
            <a:ext cx="5238750" cy="1555750"/>
          </a:xfrm>
          <a:prstGeom prst="rect">
            <a:avLst/>
          </a:prstGeom>
        </p:spPr>
      </p:pic>
      <p:pic>
        <p:nvPicPr>
          <p:cNvPr id="13" name="Picture 12" descr="스크린샷, 2025-01-05 00-45-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800" y="3848100"/>
            <a:ext cx="6769100" cy="1217930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8077200" y="4991100"/>
            <a:ext cx="8220710" cy="203009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/>
              <a:t>x_k : robot state</a:t>
            </a:r>
            <a:endParaRPr lang="en-US"/>
          </a:p>
          <a:p>
            <a:pPr algn="l"/>
            <a:r>
              <a:rPr lang="en-US"/>
              <a:t>x_k_ref : desired state</a:t>
            </a:r>
            <a:endParaRPr lang="en-US"/>
          </a:p>
          <a:p>
            <a:pPr algn="l"/>
            <a:r>
              <a:rPr lang="en-US"/>
              <a:t>Q : error weight</a:t>
            </a:r>
            <a:endParaRPr lang="en-US"/>
          </a:p>
          <a:p>
            <a:pPr algn="l"/>
            <a:r>
              <a:rPr lang="en-US"/>
              <a:t>R : foot force weight</a:t>
            </a:r>
            <a:endParaRPr lang="en-US"/>
          </a:p>
          <a:p>
            <a:pPr algn="l"/>
            <a:r>
              <a:rPr lang="en-US"/>
              <a:t>H, q : summary of the error, and u size as the second/first term.</a:t>
            </a:r>
            <a:endParaRPr lang="en-US"/>
          </a:p>
          <a:p>
            <a:pPr algn="l"/>
            <a:endParaRPr lang="en-US"/>
          </a:p>
          <a:p>
            <a:pPr algn="l"/>
            <a:r>
              <a:rPr lang="en-US"/>
              <a:t>=&gt; 로봇이 레퍼런스와 멀어질수록 비용이 커짐, 발힘이 과도해도 비용이 커짐.</a:t>
            </a:r>
            <a:endParaRPr lang="en-US"/>
          </a:p>
        </p:txBody>
      </p:sp>
      <p:pic>
        <p:nvPicPr>
          <p:cNvPr id="15" name="Picture 14" descr="스크린샷, 2025-01-05 00-46-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7353300"/>
            <a:ext cx="4121785" cy="10172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0" y="1065848"/>
            <a:ext cx="18300382" cy="41148"/>
            <a:chOff x="0" y="0"/>
            <a:chExt cx="24400510" cy="548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400511" cy="54864"/>
            </a:xfrm>
            <a:custGeom>
              <a:avLst/>
              <a:gdLst/>
              <a:ahLst/>
              <a:cxnLst/>
              <a:rect l="l" t="t" r="r" b="b"/>
              <a:pathLst>
                <a:path w="24400511" h="54864">
                  <a:moveTo>
                    <a:pt x="0" y="0"/>
                  </a:moveTo>
                  <a:lnTo>
                    <a:pt x="24400511" y="0"/>
                  </a:lnTo>
                  <a:lnTo>
                    <a:pt x="24400511" y="54864"/>
                  </a:lnTo>
                  <a:lnTo>
                    <a:pt x="0" y="54864"/>
                  </a:lnTo>
                  <a:close/>
                </a:path>
              </a:pathLst>
            </a:custGeom>
            <a:solidFill>
              <a:srgbClr val="0536E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424815" y="180023"/>
            <a:ext cx="15246668" cy="1107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Compute Dynamics : </a:t>
            </a:r>
            <a:r>
              <a:rPr lang="en-US" sz="3600" b="1">
                <a:solidFill>
                  <a:srgbClr val="0536EF"/>
                </a:solidFill>
                <a:latin typeface="Arial Bold"/>
                <a:ea typeface="Arial Bold"/>
                <a:cs typeface="Arial Bold"/>
                <a:sym typeface="Arial Bold"/>
              </a:rPr>
              <a:t>MPC</a:t>
            </a:r>
            <a:endParaRPr lang="en-US" sz="3600" b="1">
              <a:solidFill>
                <a:srgbClr val="0536E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 descr="스크린샷, 2025-01-05 00-57-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1485900"/>
            <a:ext cx="6560185" cy="51714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0" y="1065848"/>
            <a:ext cx="18300382" cy="41148"/>
            <a:chOff x="0" y="0"/>
            <a:chExt cx="24400510" cy="5486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400511" cy="54864"/>
            </a:xfrm>
            <a:custGeom>
              <a:avLst/>
              <a:gdLst/>
              <a:ahLst/>
              <a:cxnLst/>
              <a:rect l="l" t="t" r="r" b="b"/>
              <a:pathLst>
                <a:path w="24400511" h="54864">
                  <a:moveTo>
                    <a:pt x="0" y="0"/>
                  </a:moveTo>
                  <a:lnTo>
                    <a:pt x="24400511" y="0"/>
                  </a:lnTo>
                  <a:lnTo>
                    <a:pt x="24400511" y="54864"/>
                  </a:lnTo>
                  <a:lnTo>
                    <a:pt x="0" y="54864"/>
                  </a:lnTo>
                  <a:close/>
                </a:path>
              </a:pathLst>
            </a:custGeom>
            <a:solidFill>
              <a:srgbClr val="0536EF"/>
            </a:solidFill>
          </p:spPr>
        </p:sp>
      </p:grpSp>
      <p:sp>
        <p:nvSpPr>
          <p:cNvPr id="4" name="TextBox 4"/>
          <p:cNvSpPr txBox="1"/>
          <p:nvPr/>
        </p:nvSpPr>
        <p:spPr>
          <a:xfrm>
            <a:off x="424815" y="180023"/>
            <a:ext cx="15246668" cy="1107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Calculate joint torques</a:t>
            </a:r>
            <a:endParaRPr lang="en-US" sz="3600" b="1">
              <a:solidFill>
                <a:srgbClr val="0536E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4320"/>
              </a:lnSpc>
            </a:pPr>
            <a:r>
              <a:rPr lang="en-US"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sz="3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5"/>
          <p:cNvSpPr txBox="1"/>
          <p:nvPr/>
        </p:nvSpPr>
        <p:spPr>
          <a:xfrm>
            <a:off x="299720" y="1333183"/>
            <a:ext cx="17688455" cy="5978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p>
            <a:pPr algn="l">
              <a:lnSpc>
                <a:spcPts val="3885"/>
              </a:lnSpc>
            </a:pPr>
            <a:r>
              <a:rPr lang="en-US" sz="2700" b="1">
                <a:solidFill>
                  <a:srgbClr val="0536EF"/>
                </a:solidFill>
                <a:latin typeface="Arial Bold"/>
                <a:ea typeface="Arial Bold"/>
                <a:cs typeface="Arial Bold"/>
                <a:sym typeface="Arial Bold"/>
              </a:rPr>
              <a:t>set_foot_placement</a:t>
            </a:r>
            <a:endParaRPr lang="en-US" sz="2700" b="1">
              <a:solidFill>
                <a:srgbClr val="0536E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582930" lvl="1" indent="-291465" algn="l">
              <a:lnSpc>
                <a:spcPts val="3885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Calculate the final position of the foot at the end of the swing.</a:t>
            </a: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82930" lvl="1" indent="-291465" algn="l">
              <a:lnSpc>
                <a:spcPts val="3885"/>
              </a:lnSpc>
              <a:buFont typeface="Arial"/>
              <a:buChar char="•"/>
            </a:pP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82930" lvl="1" indent="-291465" algn="l">
              <a:lnSpc>
                <a:spcPts val="3885"/>
              </a:lnSpc>
              <a:buFont typeface="Arial"/>
              <a:buChar char="•"/>
            </a:pP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3885"/>
              </a:lnSpc>
            </a:pPr>
            <a:endParaRPr lang="en-US" sz="2700" b="1">
              <a:solidFill>
                <a:srgbClr val="0536E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algn="l">
              <a:lnSpc>
                <a:spcPts val="3885"/>
              </a:lnSpc>
            </a:pPr>
            <a:r>
              <a:rPr lang="en-US" sz="2700" b="1">
                <a:solidFill>
                  <a:srgbClr val="0536EF"/>
                </a:solidFill>
                <a:latin typeface="Arial Bold"/>
                <a:ea typeface="Arial Bold"/>
                <a:cs typeface="Arial Bold"/>
                <a:sym typeface="Arial Bold"/>
              </a:rPr>
              <a:t>compute_traj_swingfoot</a:t>
            </a: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82930" lvl="1" indent="-291465" algn="l">
              <a:lnSpc>
                <a:spcPts val="3885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Create foot trajectory with cubic hermite interpolation (x, x_dot).</a:t>
            </a: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1465" lvl="1" indent="0" algn="l">
              <a:lnSpc>
                <a:spcPts val="3885"/>
              </a:lnSpc>
              <a:buFont typeface="Arial"/>
              <a:buNone/>
            </a:pP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>
              <a:lnSpc>
                <a:spcPts val="3885"/>
              </a:lnSpc>
            </a:pPr>
            <a:r>
              <a:rPr lang="en-US" sz="2700" b="1">
                <a:solidFill>
                  <a:srgbClr val="0536EF"/>
                </a:solidFill>
                <a:latin typeface="Arial Bold"/>
                <a:ea typeface="Arial Bold"/>
                <a:cs typeface="Arial Bold"/>
                <a:sym typeface="Arial Bold"/>
              </a:rPr>
              <a:t>pos_targets_swingfeet</a:t>
            </a:r>
            <a:endParaRPr lang="en-US" sz="2700" b="1">
              <a:solidFill>
                <a:srgbClr val="0536EF"/>
              </a:solidFill>
              <a:latin typeface="Arial Bold"/>
              <a:ea typeface="Arial Bold"/>
              <a:cs typeface="Arial Bold"/>
              <a:sym typeface="Arial Bold"/>
            </a:endParaRPr>
          </a:p>
          <a:p>
            <a:pPr marL="582930" lvl="1" indent="-291465" algn="l">
              <a:lnSpc>
                <a:spcPts val="3885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Generate joint torque with PD controller when swing state.</a:t>
            </a: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82930" lvl="1" indent="-291465" algn="l">
              <a:lnSpc>
                <a:spcPts val="3885"/>
              </a:lnSpc>
              <a:buFont typeface="Arial"/>
              <a:buChar char="•"/>
            </a:pPr>
            <a:r>
              <a:rPr lang="en-US" sz="2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Generate joint torque with MPC when stance state</a:t>
            </a: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91465" lvl="1" indent="0" algn="l">
              <a:lnSpc>
                <a:spcPts val="3885"/>
              </a:lnSpc>
              <a:buFont typeface="Arial"/>
              <a:buNone/>
            </a:pPr>
            <a:endParaRPr lang="en-US" sz="2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Picture 6" descr="스크린샷, 2025-01-05 01-05-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4815" y="2476500"/>
            <a:ext cx="12828270" cy="73533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2502</Words>
  <Application>WPS Presentation</Application>
  <PresentationFormat>On-screen Show (4:3)</PresentationFormat>
  <Paragraphs>120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7" baseType="lpstr">
      <vt:lpstr>Arial</vt:lpstr>
      <vt:lpstr>SimSun</vt:lpstr>
      <vt:lpstr>Wingdings</vt:lpstr>
      <vt:lpstr>Nimbus Roman No9 L</vt:lpstr>
      <vt:lpstr>Nanum Gothic Bold</vt:lpstr>
      <vt:lpstr>Gubbi</vt:lpstr>
      <vt:lpstr>Arial</vt:lpstr>
      <vt:lpstr>Arial Bold</vt:lpstr>
      <vt:lpstr>Calibri</vt:lpstr>
      <vt:lpstr>DejaVu Sans</vt:lpstr>
      <vt:lpstr>BatangChe</vt:lpstr>
      <vt:lpstr>D2Coding</vt:lpstr>
      <vt:lpstr>Microsoft YaHei</vt:lpstr>
      <vt:lpstr>Droid Sans Fallback</vt:lpstr>
      <vt:lpstr>Arial Unicode MS</vt:lpstr>
      <vt:lpstr>OpenSymbol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240618_research_plan.pptx</dc:title>
  <dc:creator/>
  <cp:lastModifiedBy>bridge</cp:lastModifiedBy>
  <cp:revision>2</cp:revision>
  <dcterms:created xsi:type="dcterms:W3CDTF">2025-01-04T16:06:42Z</dcterms:created>
  <dcterms:modified xsi:type="dcterms:W3CDTF">2025-01-04T16:06:42Z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1033-11.1.0.11698</vt:lpwstr>
  </property>
</Properties>
</file>